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9" r:id="rId3"/>
    <p:sldId id="270" r:id="rId4"/>
  </p:sldIdLst>
  <p:sldSz cx="6858000" cy="9906000" type="A4"/>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F"/>
    <a:srgbClr val="F9C1C9"/>
    <a:srgbClr val="F8BAC3"/>
    <a:srgbClr val="AD4B42"/>
    <a:srgbClr val="F8B9C2"/>
    <a:srgbClr val="F8B6C0"/>
    <a:srgbClr val="930A41"/>
    <a:srgbClr val="E6E6E6"/>
    <a:srgbClr val="BA6A43"/>
    <a:srgbClr val="9E2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9E4B3-DD22-46D4-9729-DB053252A8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8FBAF-B1F7-438C-ABEE-49BE431433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72F7E55-86A3-46A7-8AAE-BF7A4285428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hyperlink" Target="http://icamis.conferences.ac.cn/download/2024/en" TargetMode="External"/><Relationship Id="rId5" Type="http://schemas.openxmlformats.org/officeDocument/2006/relationships/image" Target="../media/image3.png"/><Relationship Id="rId4" Type="http://schemas.openxmlformats.org/officeDocument/2006/relationships/hyperlink" Target="http://icams.conferences.ac.cn/" TargetMode="External"/><Relationship Id="rId3" Type="http://schemas.openxmlformats.org/officeDocument/2006/relationships/image" Target="../media/image2.png"/><Relationship Id="rId2" Type="http://schemas.openxmlformats.org/officeDocument/2006/relationships/hyperlink" Target="http://www.iamset.cn/meeting" TargetMode="Externa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iamset.cn/meeting" TargetMode="External"/><Relationship Id="rId3" Type="http://schemas.openxmlformats.org/officeDocument/2006/relationships/image" Target="../media/image3.png"/><Relationship Id="rId2" Type="http://schemas.openxmlformats.org/officeDocument/2006/relationships/hyperlink" Target="http://icams.conferences.ac.cn/" TargetMode="Externa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50000"/>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1161048" y="340234"/>
            <a:ext cx="4535905" cy="52197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rPr>
              <a:t>Wall Poster </a:t>
            </a:r>
            <a:r>
              <a:rPr lang="en-US" altLang="zh-CN" sz="2800" b="1" dirty="0">
                <a:ln w="0"/>
                <a:solidFill>
                  <a:prstClr val="black"/>
                </a:solidFill>
                <a:effectLst>
                  <a:reflection blurRad="6350" stA="53000" endA="300" endPos="35500" dir="5400000" sy="-90000" algn="bl" rotWithShape="0"/>
                </a:effectLst>
                <a:latin typeface="华文中宋" panose="02010600040101010101" pitchFamily="2" charset="-122"/>
                <a:ea typeface="华文中宋" panose="02010600040101010101" pitchFamily="2" charset="-122"/>
              </a:rPr>
              <a:t>Guidance</a:t>
            </a:r>
            <a:r>
              <a:rPr kumimoji="0" lang="en-US" altLang="zh-CN" sz="2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rPr>
              <a:t> </a:t>
            </a:r>
            <a:endParaRPr kumimoji="0" lang="zh-CN" altLang="en-US" sz="2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endParaRPr>
          </a:p>
        </p:txBody>
      </p:sp>
      <p:pic>
        <p:nvPicPr>
          <p:cNvPr id="34" name="图片 3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25" y="9282469"/>
            <a:ext cx="1480886" cy="353948"/>
          </a:xfrm>
          <a:prstGeom prst="rect">
            <a:avLst/>
          </a:prstGeom>
        </p:spPr>
      </p:pic>
      <p:pic>
        <p:nvPicPr>
          <p:cNvPr id="35" name="图片 34" descr="C:/Users/Administrator/Desktop/logo.pnglogo">
            <a:hlinkClick r:id="rId4"/>
          </p:cNvPr>
          <p:cNvPicPr>
            <a:picLocks noChangeAspect="1"/>
          </p:cNvPicPr>
          <p:nvPr/>
        </p:nvPicPr>
        <p:blipFill>
          <a:blip r:embed="rId5"/>
          <a:srcRect l="102" r="102"/>
          <a:stretch>
            <a:fillRect/>
          </a:stretch>
        </p:blipFill>
        <p:spPr>
          <a:xfrm>
            <a:off x="445135" y="9282430"/>
            <a:ext cx="1376680" cy="311150"/>
          </a:xfrm>
          <a:prstGeom prst="rect">
            <a:avLst/>
          </a:prstGeom>
        </p:spPr>
      </p:pic>
      <p:grpSp>
        <p:nvGrpSpPr>
          <p:cNvPr id="6" name="组合 5"/>
          <p:cNvGrpSpPr/>
          <p:nvPr/>
        </p:nvGrpSpPr>
        <p:grpSpPr>
          <a:xfrm>
            <a:off x="238595" y="1139847"/>
            <a:ext cx="6467001" cy="7586270"/>
            <a:chOff x="238595" y="922685"/>
            <a:chExt cx="6467001" cy="7586270"/>
          </a:xfrm>
        </p:grpSpPr>
        <p:sp>
          <p:nvSpPr>
            <p:cNvPr id="10" name="文本框 9"/>
            <p:cNvSpPr txBox="1"/>
            <p:nvPr/>
          </p:nvSpPr>
          <p:spPr>
            <a:xfrm>
              <a:off x="300785" y="922685"/>
              <a:ext cx="6404811" cy="1646476"/>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Presentation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is a very important way of academic communication at international conference. By displaying the main research results with intuitive images and charts, accompanied by concise and clear explanations, participants can quickly understand the author's research priorities and conclusions in a short time.</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5" name="组合 4"/>
            <p:cNvGrpSpPr/>
            <p:nvPr/>
          </p:nvGrpSpPr>
          <p:grpSpPr>
            <a:xfrm>
              <a:off x="238595" y="2563081"/>
              <a:ext cx="6467001" cy="5945874"/>
              <a:chOff x="238595" y="2563081"/>
              <a:chExt cx="6467001" cy="5945874"/>
            </a:xfrm>
          </p:grpSpPr>
          <p:grpSp>
            <p:nvGrpSpPr>
              <p:cNvPr id="13" name="组合 12"/>
              <p:cNvGrpSpPr/>
              <p:nvPr/>
            </p:nvGrpSpPr>
            <p:grpSpPr>
              <a:xfrm>
                <a:off x="433136" y="2563081"/>
                <a:ext cx="4560442" cy="369332"/>
                <a:chOff x="433138" y="2828708"/>
                <a:chExt cx="4560442" cy="369332"/>
              </a:xfrm>
            </p:grpSpPr>
            <p:sp>
              <p:nvSpPr>
                <p:cNvPr id="2" name="文本框 1"/>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R</a:t>
                  </a:r>
                  <a:r>
                    <a:rPr kumimoji="0" lang="en-US" altLang="zh-CN" sz="1800" b="1" i="0" u="none" strike="noStrike" kern="1200" cap="none" spc="0" normalizeH="0" baseline="0" noProof="0" dirty="0" err="1">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equirement</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7" name="流程图: 接点 6"/>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 name="文本框 10"/>
              <p:cNvSpPr txBox="1"/>
              <p:nvPr/>
            </p:nvSpPr>
            <p:spPr>
              <a:xfrm>
                <a:off x="300785" y="2862760"/>
                <a:ext cx="6404811" cy="1983740"/>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The required size of the wall poster is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A4</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 (PowerPoint is recommended for design). Please make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your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according to the required size.</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In order to better present your research to participants, you may also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choose to record a video or audio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(longer than 5 minutes) to introduce the paper.</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12" name="文本框 11"/>
              <p:cNvSpPr txBox="1"/>
              <p:nvPr/>
            </p:nvSpPr>
            <p:spPr>
              <a:xfrm>
                <a:off x="238595" y="4762994"/>
                <a:ext cx="6404811" cy="391197"/>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You can use the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srgbClr val="C00000"/>
                    </a:solidFill>
                    <a:latin typeface="Times New Roman" panose="02020603050405020304" pitchFamily="18" charset="0"/>
                    <a:ea typeface="华文仿宋" panose="02010600040101010101" pitchFamily="2" charset="-122"/>
                    <a:cs typeface="Times New Roman" panose="02020603050405020304" pitchFamily="18" charset="0"/>
                    <a:hlinkClick r:id="rId6">
                      <a:extLst>
                        <a:ext uri="{DAF060AB-1E55-43B9-8AAB-6FB025537F2F}">
                          <wpsdc:hlinkClr xmlns:wpsdc="http://www.wps.cn/officeDocument/2017/drawingmlCustomData" val="0563C1"/>
                          <wpsdc:folHlinkClr xmlns:wpsdc="http://www.wps.cn/officeDocument/2017/drawingmlCustomData" val="954F72"/>
                          <wpsdc:hlinkUnderline xmlns:wpsdc="http://www.wps.cn/officeDocument/2017/drawingmlCustomData" val="1"/>
                        </a:ext>
                      </a:extLst>
                    </a:hlinkClick>
                  </a:rPr>
                  <a:t>Poster-Template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to</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make your wall poster</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16" name="组合 15"/>
              <p:cNvGrpSpPr/>
              <p:nvPr/>
            </p:nvGrpSpPr>
            <p:grpSpPr>
              <a:xfrm>
                <a:off x="433136" y="5210817"/>
                <a:ext cx="4560442" cy="369332"/>
                <a:chOff x="433138" y="2828708"/>
                <a:chExt cx="4560442" cy="369332"/>
              </a:xfrm>
            </p:grpSpPr>
            <p:sp>
              <p:nvSpPr>
                <p:cNvPr id="18" name="文本框 17"/>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Way of Wall Poster Presentation</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19" name="流程图: 接点 18"/>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 name="文本框 16"/>
              <p:cNvSpPr txBox="1"/>
              <p:nvPr/>
            </p:nvSpPr>
            <p:spPr>
              <a:xfrm>
                <a:off x="300785" y="5497708"/>
                <a:ext cx="6404811" cy="416332"/>
              </a:xfrm>
              <a:prstGeom prst="rect">
                <a:avLst/>
              </a:prstGeom>
              <a:noFill/>
            </p:spPr>
            <p:txBody>
              <a:bodyPr wrap="square" rtlCol="0">
                <a:spAutoFit/>
              </a:bodyPr>
              <a:lstStyle/>
              <a:p>
                <a:pPr marL="0" marR="0" lvl="0" indent="360045" algn="l" defTabSz="457200" rtl="0" eaLnBrk="1" fontAlgn="auto" latinLnBrk="0" hangingPunct="1">
                  <a:lnSpc>
                    <a:spcPct val="125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①</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Set</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to</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scroll</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at</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the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website;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②</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Present on the conference</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21" name="组合 20"/>
              <p:cNvGrpSpPr/>
              <p:nvPr/>
            </p:nvGrpSpPr>
            <p:grpSpPr>
              <a:xfrm>
                <a:off x="433134" y="5914040"/>
                <a:ext cx="4560442" cy="369332"/>
                <a:chOff x="433138" y="2828708"/>
                <a:chExt cx="4560442" cy="369332"/>
              </a:xfrm>
            </p:grpSpPr>
            <p:sp>
              <p:nvSpPr>
                <p:cNvPr id="23" name="文本框 22"/>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Submission</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Date</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and</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Way </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24" name="流程图: 接点 23"/>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2" name="文本框 21"/>
              <p:cNvSpPr txBox="1"/>
              <p:nvPr/>
            </p:nvSpPr>
            <p:spPr>
              <a:xfrm>
                <a:off x="300784" y="6255457"/>
                <a:ext cx="6404811" cy="1014893"/>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Please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submit your poster (Word/PPT/PDF)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and video or audio (if any) to the conference email or conference committee member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no later than one week before the conference</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30" name="文本框 29"/>
              <p:cNvSpPr txBox="1"/>
              <p:nvPr/>
            </p:nvSpPr>
            <p:spPr>
              <a:xfrm>
                <a:off x="666218" y="7390561"/>
                <a:ext cx="58909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Tips </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Make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Wall Poster by </a:t>
                </a: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PowerPoint</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software</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29" name="文本框 28"/>
              <p:cNvSpPr txBox="1"/>
              <p:nvPr/>
            </p:nvSpPr>
            <p:spPr>
              <a:xfrm>
                <a:off x="300784" y="7756570"/>
                <a:ext cx="6404811" cy="752385"/>
              </a:xfrm>
              <a:prstGeom prst="rect">
                <a:avLst/>
              </a:prstGeom>
              <a:noFill/>
            </p:spPr>
            <p:txBody>
              <a:bodyPr wrap="square" rtlCol="0">
                <a:spAutoFit/>
              </a:bodyPr>
              <a:lstStyle/>
              <a:p>
                <a:pPr marL="0" marR="0" lvl="0" indent="360045" algn="l" defTabSz="457200" rtl="0" eaLnBrk="1" fontAlgn="auto" latinLnBrk="0" hangingPunct="1">
                  <a:lnSpc>
                    <a:spcPct val="125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New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Slide</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—Design—</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Slide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Size: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A4—Make Wall Poster Presentation</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36" name="箭头: V 形 35"/>
              <p:cNvSpPr/>
              <p:nvPr/>
            </p:nvSpPr>
            <p:spPr>
              <a:xfrm>
                <a:off x="444917" y="7482639"/>
                <a:ext cx="194540" cy="182102"/>
              </a:xfrm>
              <a:prstGeom prst="chevron">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308418" y="68580"/>
            <a:ext cx="4241165" cy="4603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2000" b="1" dirty="0">
                <a:solidFill>
                  <a:schemeClr val="bg1"/>
                </a:solidFill>
                <a:latin typeface="华文中宋" panose="02010600040101010101" pitchFamily="2" charset="-122"/>
                <a:ea typeface="华文中宋" panose="02010600040101010101" pitchFamily="2" charset="-122"/>
              </a:rPr>
              <a:t>   </a:t>
            </a:r>
            <a:r>
              <a:rPr lang="en-US" altLang="zh-CN" sz="24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Wall</a:t>
            </a:r>
            <a:r>
              <a:rPr lang="zh-CN" altLang="en-US" sz="24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Poster - ICAMS 2024</a:t>
            </a:r>
            <a:endPar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pSp>
        <p:nvGrpSpPr>
          <p:cNvPr id="56" name="组合 55"/>
          <p:cNvGrpSpPr/>
          <p:nvPr/>
        </p:nvGrpSpPr>
        <p:grpSpPr>
          <a:xfrm>
            <a:off x="107177" y="616159"/>
            <a:ext cx="6643646" cy="8813397"/>
            <a:chOff x="506413" y="609600"/>
            <a:chExt cx="31391225" cy="41643300"/>
          </a:xfrm>
        </p:grpSpPr>
        <p:grpSp>
          <p:nvGrpSpPr>
            <p:cNvPr id="57" name="组合 56"/>
            <p:cNvGrpSpPr/>
            <p:nvPr/>
          </p:nvGrpSpPr>
          <p:grpSpPr>
            <a:xfrm>
              <a:off x="561975" y="6670675"/>
              <a:ext cx="31203900" cy="35582225"/>
              <a:chOff x="561975" y="6670675"/>
              <a:chExt cx="31203900" cy="35582225"/>
            </a:xfrm>
          </p:grpSpPr>
          <p:sp>
            <p:nvSpPr>
              <p:cNvPr id="63" name="AutoShape 50"/>
              <p:cNvSpPr>
                <a:spLocks noChangeArrowheads="1"/>
              </p:cNvSpPr>
              <p:nvPr/>
            </p:nvSpPr>
            <p:spPr bwMode="auto">
              <a:xfrm>
                <a:off x="16521113" y="6708775"/>
                <a:ext cx="15244762" cy="35544125"/>
              </a:xfrm>
              <a:prstGeom prst="roundRect">
                <a:avLst>
                  <a:gd name="adj" fmla="val 7000"/>
                </a:avLst>
              </a:prstGeom>
              <a:solidFill>
                <a:schemeClr val="bg1"/>
              </a:solidFill>
              <a:ln w="9525">
                <a:solidFill>
                  <a:schemeClr val="accent5">
                    <a:lumMod val="75000"/>
                  </a:schemeClr>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4" name="AutoShape 4"/>
              <p:cNvSpPr>
                <a:spLocks noChangeArrowheads="1"/>
              </p:cNvSpPr>
              <p:nvPr/>
            </p:nvSpPr>
            <p:spPr bwMode="auto">
              <a:xfrm>
                <a:off x="561975" y="6670675"/>
                <a:ext cx="15246350" cy="35544125"/>
              </a:xfrm>
              <a:prstGeom prst="roundRect">
                <a:avLst>
                  <a:gd name="adj" fmla="val 7000"/>
                </a:avLst>
              </a:prstGeom>
              <a:solidFill>
                <a:schemeClr val="bg1"/>
              </a:solidFill>
              <a:ln w="9525">
                <a:solidFill>
                  <a:schemeClr val="accent5">
                    <a:lumMod val="75000"/>
                  </a:schemeClr>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5" name="Text Box 9"/>
              <p:cNvSpPr txBox="1">
                <a:spLocks noChangeArrowheads="1"/>
              </p:cNvSpPr>
              <p:nvPr/>
            </p:nvSpPr>
            <p:spPr bwMode="auto">
              <a:xfrm>
                <a:off x="777874" y="8645526"/>
                <a:ext cx="14701838" cy="2054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66" name="Text Box 10"/>
              <p:cNvSpPr txBox="1">
                <a:spLocks noChangeArrowheads="1"/>
              </p:cNvSpPr>
              <p:nvPr/>
            </p:nvSpPr>
            <p:spPr bwMode="auto">
              <a:xfrm>
                <a:off x="2489199" y="29916436"/>
                <a:ext cx="9299575"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实验方法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Methods</a:t>
                </a:r>
                <a:endPar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7" name="Text Box 11"/>
              <p:cNvSpPr txBox="1">
                <a:spLocks noChangeArrowheads="1"/>
              </p:cNvSpPr>
              <p:nvPr/>
            </p:nvSpPr>
            <p:spPr bwMode="auto">
              <a:xfrm>
                <a:off x="17068800" y="26693811"/>
                <a:ext cx="13309602"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实验结论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Conclusions</a:t>
                </a:r>
                <a:endPar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8" name="Text Box 19"/>
              <p:cNvSpPr txBox="1">
                <a:spLocks noChangeArrowheads="1"/>
              </p:cNvSpPr>
              <p:nvPr/>
            </p:nvSpPr>
            <p:spPr bwMode="auto">
              <a:xfrm>
                <a:off x="17370425" y="18032414"/>
                <a:ext cx="6132511"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插图 </a:t>
                </a:r>
                <a:r>
                  <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Figure #1</a:t>
                </a:r>
                <a:endPar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9" name="Text Box 25"/>
              <p:cNvSpPr txBox="1">
                <a:spLocks noChangeArrowheads="1"/>
              </p:cNvSpPr>
              <p:nvPr/>
            </p:nvSpPr>
            <p:spPr bwMode="auto">
              <a:xfrm>
                <a:off x="24815802" y="17997487"/>
                <a:ext cx="6132511"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插图 </a:t>
                </a:r>
                <a:r>
                  <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Figure #2</a:t>
                </a:r>
                <a:endPar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0" name="AutoShape 26"/>
              <p:cNvSpPr>
                <a:spLocks noChangeArrowheads="1"/>
              </p:cNvSpPr>
              <p:nvPr/>
            </p:nvSpPr>
            <p:spPr bwMode="auto">
              <a:xfrm>
                <a:off x="24841200" y="19589750"/>
                <a:ext cx="6188075" cy="5116513"/>
              </a:xfrm>
              <a:prstGeom prst="flowChartOr">
                <a:avLst/>
              </a:prstGeom>
              <a:solidFill>
                <a:schemeClr val="bg1"/>
              </a:solidFill>
              <a:ln w="9525">
                <a:solidFill>
                  <a:schemeClr val="tx1"/>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1" name="Text Box 27"/>
              <p:cNvSpPr txBox="1">
                <a:spLocks noChangeArrowheads="1"/>
              </p:cNvSpPr>
              <p:nvPr/>
            </p:nvSpPr>
            <p:spPr bwMode="auto">
              <a:xfrm>
                <a:off x="20864511" y="36490276"/>
                <a:ext cx="8497889"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35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相关介绍</a:t>
                </a:r>
                <a:r>
                  <a:rPr kumimoji="0" lang="en-US" altLang="zh-CN" sz="135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Bibliography</a:t>
                </a:r>
                <a:endParaRPr kumimoji="0" lang="en-US" altLang="zh-CN" sz="135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2" name="Rectangle 35"/>
              <p:cNvSpPr>
                <a:spLocks noChangeArrowheads="1"/>
              </p:cNvSpPr>
              <p:nvPr/>
            </p:nvSpPr>
            <p:spPr bwMode="auto">
              <a:xfrm>
                <a:off x="17152938" y="19516725"/>
                <a:ext cx="6750050" cy="5151438"/>
              </a:xfrm>
              <a:prstGeom prst="rect">
                <a:avLst/>
              </a:prstGeom>
              <a:solidFill>
                <a:schemeClr val="bg1"/>
              </a:solidFill>
              <a:ln w="9525">
                <a:solidFill>
                  <a:schemeClr val="tx1"/>
                </a:solidFill>
                <a:miter lim="800000"/>
              </a:ln>
            </p:spPr>
            <p:txBody>
              <a:bodyPr wrap="none" lIns="19048" tIns="9524" rIns="19048" bIns="9524" anchor="ctr"/>
              <a:lstStyle>
                <a:lvl1pPr defTabSz="898525">
                  <a:defRPr sz="8500">
                    <a:solidFill>
                      <a:schemeClr val="tx1"/>
                    </a:solidFill>
                    <a:latin typeface="Calibri" panose="020F0502020204030204" pitchFamily="34" charset="0"/>
                    <a:ea typeface="宋体" panose="02010600030101010101" pitchFamily="2" charset="-122"/>
                  </a:defRPr>
                </a:lvl1pPr>
                <a:lvl2pPr marL="742950" indent="-285750" defTabSz="898525">
                  <a:defRPr sz="8500">
                    <a:solidFill>
                      <a:schemeClr val="tx1"/>
                    </a:solidFill>
                    <a:latin typeface="Calibri" panose="020F0502020204030204" pitchFamily="34" charset="0"/>
                    <a:ea typeface="宋体" panose="02010600030101010101" pitchFamily="2" charset="-122"/>
                  </a:defRPr>
                </a:lvl2pPr>
                <a:lvl3pPr marL="1143000" indent="-228600" defTabSz="898525">
                  <a:defRPr sz="8500">
                    <a:solidFill>
                      <a:schemeClr val="tx1"/>
                    </a:solidFill>
                    <a:latin typeface="Calibri" panose="020F0502020204030204" pitchFamily="34" charset="0"/>
                    <a:ea typeface="宋体" panose="02010600030101010101" pitchFamily="2" charset="-122"/>
                  </a:defRPr>
                </a:lvl3pPr>
                <a:lvl4pPr marL="1600200" indent="-228600" defTabSz="898525">
                  <a:defRPr sz="8500">
                    <a:solidFill>
                      <a:schemeClr val="tx1"/>
                    </a:solidFill>
                    <a:latin typeface="Calibri" panose="020F0502020204030204" pitchFamily="34" charset="0"/>
                    <a:ea typeface="宋体" panose="02010600030101010101" pitchFamily="2" charset="-122"/>
                  </a:defRPr>
                </a:lvl4pPr>
                <a:lvl5pPr marL="2057400" indent="-228600" defTabSz="898525">
                  <a:defRPr sz="8500">
                    <a:solidFill>
                      <a:schemeClr val="tx1"/>
                    </a:solidFill>
                    <a:latin typeface="Calibri" panose="020F0502020204030204" pitchFamily="34" charset="0"/>
                    <a:ea typeface="宋体" panose="02010600030101010101" pitchFamily="2" charset="-122"/>
                  </a:defRPr>
                </a:lvl5pPr>
                <a:lvl6pPr marL="25146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898525" rtl="0" eaLnBrk="0" fontAlgn="auto" latinLnBrk="0" hangingPunct="0">
                  <a:lnSpc>
                    <a:spcPct val="100000"/>
                  </a:lnSpc>
                  <a:spcBef>
                    <a:spcPts val="0"/>
                  </a:spcBef>
                  <a:spcAft>
                    <a:spcPts val="0"/>
                  </a:spcAft>
                  <a:buClrTx/>
                  <a:buSzTx/>
                  <a:buFontTx/>
                  <a:buNone/>
                  <a:defRPr/>
                </a:pPr>
                <a:r>
                  <a:rPr kumimoji="0" lang="zh-CN" altLang="en-US"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图表或图片</a:t>
                </a:r>
                <a:endParaRPr kumimoji="0" lang="en-US" altLang="zh-CN"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ctr" defTabSz="898525" rtl="0" eaLnBrk="0" fontAlgn="auto" latinLnBrk="0" hangingPunct="0">
                  <a:lnSpc>
                    <a:spcPct val="100000"/>
                  </a:lnSpc>
                  <a:spcBef>
                    <a:spcPts val="0"/>
                  </a:spcBef>
                  <a:spcAft>
                    <a:spcPts val="0"/>
                  </a:spcAft>
                  <a:buClrTx/>
                  <a:buSzTx/>
                  <a:buFontTx/>
                  <a:buNone/>
                  <a:defRPr/>
                </a:pPr>
                <a:r>
                  <a:rPr kumimoji="0" lang="en-US" altLang="zh-CN"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CHART or PICTURE</a:t>
                </a:r>
                <a:endParaRPr kumimoji="0" lang="en-US" altLang="zh-CN"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3" name="Text Box 36"/>
              <p:cNvSpPr txBox="1">
                <a:spLocks noChangeArrowheads="1"/>
              </p:cNvSpPr>
              <p:nvPr/>
            </p:nvSpPr>
            <p:spPr bwMode="auto">
              <a:xfrm>
                <a:off x="919161" y="31513462"/>
                <a:ext cx="14157324" cy="81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100000"/>
                  </a:lnSpc>
                  <a:spcBef>
                    <a:spcPts val="0"/>
                  </a:spcBef>
                  <a:spcAft>
                    <a:spcPts val="0"/>
                  </a:spcAft>
                  <a:buClrTx/>
                  <a:buSzTx/>
                  <a:buFontTx/>
                  <a:buNone/>
                  <a:defRPr/>
                </a:pPr>
                <a:endParaRPr kumimoji="0" lang="en-US" altLang="zh-CN" sz="51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4" name="Text Box 38"/>
              <p:cNvSpPr txBox="1">
                <a:spLocks noChangeArrowheads="1"/>
              </p:cNvSpPr>
              <p:nvPr/>
            </p:nvSpPr>
            <p:spPr bwMode="auto">
              <a:xfrm>
                <a:off x="17070388" y="37479289"/>
                <a:ext cx="13646150" cy="41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marL="335280" indent="-335280"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335280" marR="0" lvl="0" indent="-335280" algn="l" defTabSz="603250" rtl="0" eaLnBrk="0" fontAlgn="auto" latinLnBrk="0" hangingPunct="0">
                  <a:lnSpc>
                    <a:spcPct val="95000"/>
                  </a:lnSpc>
                  <a:spcBef>
                    <a:spcPts val="0"/>
                  </a:spcBef>
                  <a:spcAft>
                    <a:spcPts val="0"/>
                  </a:spcAft>
                  <a:buClrTx/>
                  <a:buSzTx/>
                  <a:buFontTx/>
                  <a:buNone/>
                  <a:defRPr/>
                </a:pPr>
                <a:endParaRPr kumimoji="0" lang="en-US" altLang="zh-CN" sz="590" b="1" i="0" u="sng"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Tx/>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Tx/>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5" name="Text Box 39"/>
              <p:cNvSpPr txBox="1">
                <a:spLocks noChangeArrowheads="1"/>
              </p:cNvSpPr>
              <p:nvPr/>
            </p:nvSpPr>
            <p:spPr bwMode="auto">
              <a:xfrm>
                <a:off x="16924338" y="8697913"/>
                <a:ext cx="14130339" cy="811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6" name="Text Box 40"/>
              <p:cNvSpPr txBox="1">
                <a:spLocks noChangeArrowheads="1"/>
              </p:cNvSpPr>
              <p:nvPr/>
            </p:nvSpPr>
            <p:spPr bwMode="auto">
              <a:xfrm>
                <a:off x="16895761" y="28381326"/>
                <a:ext cx="14298611" cy="647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7" name="Text Box 42"/>
              <p:cNvSpPr txBox="1">
                <a:spLocks noChangeArrowheads="1"/>
              </p:cNvSpPr>
              <p:nvPr/>
            </p:nvSpPr>
            <p:spPr bwMode="auto">
              <a:xfrm>
                <a:off x="3781425" y="7061201"/>
                <a:ext cx="9126536"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介绍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Introduction</a:t>
                </a:r>
                <a:endPar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8" name="Text Box 43"/>
              <p:cNvSpPr txBox="1">
                <a:spLocks noChangeArrowheads="1"/>
              </p:cNvSpPr>
              <p:nvPr/>
            </p:nvSpPr>
            <p:spPr bwMode="auto">
              <a:xfrm>
                <a:off x="19151599" y="7075489"/>
                <a:ext cx="9194798"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实验成果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Results</a:t>
                </a:r>
                <a:endPar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58" name="组合 57"/>
            <p:cNvGrpSpPr/>
            <p:nvPr/>
          </p:nvGrpSpPr>
          <p:grpSpPr>
            <a:xfrm>
              <a:off x="506413" y="609600"/>
              <a:ext cx="31391225" cy="5516563"/>
              <a:chOff x="506413" y="609600"/>
              <a:chExt cx="31391225" cy="5516563"/>
            </a:xfrm>
          </p:grpSpPr>
          <p:sp>
            <p:nvSpPr>
              <p:cNvPr id="59" name="AutoShape 13"/>
              <p:cNvSpPr>
                <a:spLocks noChangeArrowheads="1"/>
              </p:cNvSpPr>
              <p:nvPr/>
            </p:nvSpPr>
            <p:spPr bwMode="auto">
              <a:xfrm>
                <a:off x="506413" y="609600"/>
                <a:ext cx="31391225" cy="5516563"/>
              </a:xfrm>
              <a:prstGeom prst="roundRect">
                <a:avLst>
                  <a:gd name="adj" fmla="val 10870"/>
                </a:avLst>
              </a:prstGeom>
              <a:gradFill rotWithShape="1">
                <a:gsLst>
                  <a:gs pos="0">
                    <a:srgbClr val="A7C4FF"/>
                  </a:gs>
                  <a:gs pos="100000">
                    <a:schemeClr val="bg1"/>
                  </a:gs>
                </a:gsLst>
                <a:lin ang="5400000" scaled="1"/>
              </a:gradFill>
              <a:ln w="9525">
                <a:solidFill>
                  <a:schemeClr val="accent5">
                    <a:lumMod val="75000"/>
                  </a:schemeClr>
                </a:solidFill>
                <a:round/>
              </a:ln>
            </p:spPr>
            <p:txBody>
              <a:bodyPr wrap="none" lIns="19048" tIns="9524" rIns="19048" bIns="9524"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60" name="Text Box 14"/>
              <p:cNvSpPr txBox="1">
                <a:spLocks noChangeArrowheads="1"/>
              </p:cNvSpPr>
              <p:nvPr/>
            </p:nvSpPr>
            <p:spPr bwMode="auto">
              <a:xfrm>
                <a:off x="2100264" y="869952"/>
                <a:ext cx="27716163" cy="371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研究题目</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Research Title</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作者 </a:t>
                </a:r>
                <a:r>
                  <a:rPr kumimoji="0" lang="en-US" altLang="zh-CN" sz="16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Author</a:t>
                </a:r>
                <a:endParaRPr kumimoji="0" lang="en-US" altLang="zh-CN" sz="16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单位名称</a:t>
                </a:r>
                <a:r>
                  <a:rPr kumimoji="0" lang="en-US" altLang="zh-CN"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zh-CN" altLang="en-US"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altLang="zh-CN"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Affiliation</a:t>
                </a:r>
                <a:endPar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1" name="Text Box 16"/>
              <p:cNvSpPr txBox="1">
                <a:spLocks noChangeArrowheads="1"/>
              </p:cNvSpPr>
              <p:nvPr/>
            </p:nvSpPr>
            <p:spPr bwMode="auto">
              <a:xfrm>
                <a:off x="506413" y="3009899"/>
                <a:ext cx="4776786" cy="304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单位标识 </a:t>
                </a:r>
                <a:r>
                  <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Logo</a:t>
                </a:r>
                <a:endPar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ctr" defTabSz="457200" rtl="0" eaLnBrk="1" fontAlgn="auto" latinLnBrk="0" hangingPunct="1">
                  <a:lnSpc>
                    <a:spcPct val="100000"/>
                  </a:lnSpc>
                  <a:spcBef>
                    <a:spcPct val="50000"/>
                  </a:spcBef>
                  <a:spcAft>
                    <a:spcPts val="0"/>
                  </a:spcAft>
                  <a:buClrTx/>
                  <a:buSzTx/>
                  <a:buFontTx/>
                  <a:buNone/>
                  <a:defRPr/>
                </a:pPr>
                <a:endParaRPr kumimoji="0" lang="en-US" altLang="zh-CN" sz="51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62" name="Text Box 49"/>
              <p:cNvSpPr txBox="1">
                <a:spLocks noChangeArrowheads="1"/>
              </p:cNvSpPr>
              <p:nvPr/>
            </p:nvSpPr>
            <p:spPr bwMode="auto">
              <a:xfrm>
                <a:off x="27381200" y="3048001"/>
                <a:ext cx="4403723" cy="304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单位标识 </a:t>
                </a:r>
                <a:r>
                  <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Logo</a:t>
                </a:r>
                <a:endPar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ctr" defTabSz="457200" rtl="0" eaLnBrk="1" fontAlgn="auto" latinLnBrk="0" hangingPunct="1">
                  <a:lnSpc>
                    <a:spcPct val="100000"/>
                  </a:lnSpc>
                  <a:spcBef>
                    <a:spcPct val="50000"/>
                  </a:spcBef>
                  <a:spcAft>
                    <a:spcPts val="0"/>
                  </a:spcAft>
                  <a:buClrTx/>
                  <a:buSzTx/>
                  <a:buFontTx/>
                  <a:buNone/>
                  <a:defRPr/>
                </a:pPr>
                <a:endParaRPr kumimoji="0" lang="en-US" altLang="zh-CN" sz="51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grpSp>
      </p:grpSp>
      <p:pic>
        <p:nvPicPr>
          <p:cNvPr id="35" name="图片 34" descr="C:/Users/Administrator/Desktop/logo.pnglogo">
            <a:hlinkClick r:id="rId2"/>
          </p:cNvPr>
          <p:cNvPicPr>
            <a:picLocks noChangeAspect="1"/>
          </p:cNvPicPr>
          <p:nvPr/>
        </p:nvPicPr>
        <p:blipFill>
          <a:blip r:embed="rId3"/>
          <a:srcRect l="102" r="102"/>
          <a:stretch>
            <a:fillRect/>
          </a:stretch>
        </p:blipFill>
        <p:spPr>
          <a:xfrm>
            <a:off x="323850" y="9536278"/>
            <a:ext cx="1376680" cy="311150"/>
          </a:xfrm>
          <a:prstGeom prst="rect">
            <a:avLst/>
          </a:prstGeom>
        </p:spPr>
      </p:pic>
      <p:pic>
        <p:nvPicPr>
          <p:cNvPr id="34" name="图片 3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880" y="9508529"/>
            <a:ext cx="1480886" cy="353948"/>
          </a:xfrm>
          <a:prstGeom prst="rect">
            <a:avLst/>
          </a:prstGeom>
        </p:spPr>
      </p:pic>
    </p:spTree>
  </p:cSld>
  <p:clrMapOvr>
    <a:masterClrMapping/>
  </p:clrMapOvr>
</p:sld>
</file>

<file path=ppt/tags/tag1.xml><?xml version="1.0" encoding="utf-8"?>
<p:tagLst xmlns:p="http://schemas.openxmlformats.org/presentationml/2006/main">
  <p:tag name="commondata" val="eyJoZGlkIjoiZGI3NmE3NTcxYTNhMzljNWJhNzc0ODkyN2ZiMWMzNDI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8097</Words>
  <Application>WPS 演示</Application>
  <PresentationFormat>A4 纸张(210x297 毫米)</PresentationFormat>
  <Paragraphs>88</Paragraphs>
  <Slides>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vt:i4>
      </vt:variant>
    </vt:vector>
  </HeadingPairs>
  <TitlesOfParts>
    <vt:vector size="17" baseType="lpstr">
      <vt:lpstr>Arial</vt:lpstr>
      <vt:lpstr>宋体</vt:lpstr>
      <vt:lpstr>Wingdings</vt:lpstr>
      <vt:lpstr>华文中宋</vt:lpstr>
      <vt:lpstr>Times New Roman</vt:lpstr>
      <vt:lpstr>华文仿宋</vt:lpstr>
      <vt:lpstr>Calibri</vt:lpstr>
      <vt:lpstr>等线</vt:lpstr>
      <vt:lpstr>Calibri</vt:lpstr>
      <vt:lpstr>Symbol</vt:lpstr>
      <vt:lpstr>微软雅黑</vt:lpstr>
      <vt:lpstr>Arial Unicode MS</vt:lpstr>
      <vt:lpstr>等线 Light</vt:lpstr>
      <vt:lpstr>Calibri Light</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Aaliserellie Wang</dc:creator>
  <cp:lastModifiedBy>Aaliserellie</cp:lastModifiedBy>
  <cp:revision>48</cp:revision>
  <dcterms:created xsi:type="dcterms:W3CDTF">2024-07-10T07:06:00Z</dcterms:created>
  <dcterms:modified xsi:type="dcterms:W3CDTF">2025-08-25T01:48:23Z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C9BADDFEAD894A93941D696FBDDF171B_12</vt:lpwstr>
  </property>
  <property fmtid="{D5CDD505-2E9C-101B-9397-08002B2CF9AE}" pid="3" name="KSOProductBuildVer">
    <vt:lpwstr>2052-12.1.0.22529</vt:lpwstr>
  </property>
</Properties>
</file>